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 b="1" sz="1200"/>
            </a:pPr>
            <a:r>
              <a:t>SNARE protein SNA</a:t>
            </a:r>
            <a:r>
              <a:rPr b="0"/>
              <a:t>P Soluble NSF Attachment Protein) </a:t>
            </a:r>
            <a:r>
              <a:t>Re</a:t>
            </a:r>
            <a:r>
              <a:rPr b="0"/>
              <a:t>ceptor</a:t>
            </a:r>
            <a:endParaRPr b="0"/>
          </a:p>
          <a:p>
            <a:pPr defTabSz="457200">
              <a:spcBef>
                <a:spcPts val="0"/>
              </a:spcBef>
              <a:defRPr sz="1200"/>
            </a:pPr>
            <a:r>
              <a:t>k&amp;r</a:t>
            </a:r>
          </a:p>
          <a:p>
            <a:pPr defTabSz="457200">
              <a:spcBef>
                <a:spcPts val="0"/>
              </a:spcBef>
              <a:defRPr sz="1200"/>
            </a:pPr>
            <a:r>
              <a:t> 1) kiss-and-run enables more efficient vesicle recycling and 2) kiss-and-run can limit how much neurotransmitter is released due to a smaller fusion pore and a shorter time during which neurotransmitters can actually be released.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200"/>
            </a:pPr>
            <a:r>
              <a:t>endorphins are neuropeptides</a:t>
            </a:r>
          </a:p>
          <a:p>
            <a:pPr defTabSz="457200">
              <a:defRPr sz="1200"/>
            </a:pPr>
            <a:r>
              <a:t>Enkaphalins are ligands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200"/>
            </a:pPr>
            <a:r>
              <a:t>not as easily modified as chemical messages</a:t>
            </a:r>
          </a:p>
          <a:p>
            <a:pPr defTabSz="457200">
              <a:defRPr sz="1200"/>
            </a:pPr>
            <a:r>
              <a:t>	so no gain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200"/>
            </a:lvl1pPr>
          </a:lstStyle>
          <a:p>
            <a:pPr/>
            <a:r>
              <a:t>gap junction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62400" y="184149"/>
            <a:ext cx="164592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9917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914400">
              <a:defRPr sz="24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85800" marR="0" indent="-685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110342" marR="0" indent="-653142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24000" marR="0" indent="-6096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103120" marR="0" indent="-73152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6416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0988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5560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0132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470400" marR="0" indent="-812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napses and neurotransmitters"/>
          <p:cNvSpPr txBox="1"/>
          <p:nvPr>
            <p:ph type="title" idx="4294967295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Synapses and neurotransmitters</a:t>
            </a:r>
          </a:p>
        </p:txBody>
      </p:sp>
      <p:sp>
        <p:nvSpPr>
          <p:cNvPr id="21" name="Biology/Psychology 2606"/>
          <p:cNvSpPr txBox="1"/>
          <p:nvPr>
            <p:ph type="body" sz="quarter" idx="4294967295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  <a:defRPr>
                <a:solidFill>
                  <a:srgbClr val="898989"/>
                </a:solidFill>
              </a:defRPr>
            </a:lvl1pPr>
          </a:lstStyle>
          <a:p>
            <a:pPr/>
            <a:r>
              <a:t>Biology/Psychology 2606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ore about synapse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More about synapses</a:t>
            </a:r>
          </a:p>
        </p:txBody>
      </p:sp>
      <p:sp>
        <p:nvSpPr>
          <p:cNvPr id="48" name="Is the excitatory vs. inhibitory nature of a synapse related to shape?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Is the excitatory vs. inhibitory nature of a synapse related to shape?</a:t>
            </a:r>
          </a:p>
          <a:p>
            <a:pPr>
              <a:buChar char="•"/>
            </a:pPr>
            <a:r>
              <a:t>Probably</a:t>
            </a:r>
          </a:p>
          <a:p>
            <a:pPr>
              <a:buChar char="•"/>
            </a:pPr>
            <a:r>
              <a:t>GABA synapses are inhibitory, have less post synaptic thickening</a:t>
            </a:r>
          </a:p>
          <a:p>
            <a:pPr>
              <a:buChar char="•"/>
            </a:pPr>
            <a:r>
              <a:t>Glutamate synapses have more thickening, more vesicles</a:t>
            </a:r>
          </a:p>
          <a:p>
            <a:pPr>
              <a:buChar char="•"/>
            </a:pPr>
            <a:r>
              <a:t>There are 7 types of synapses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EVEN?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SEVEN?</a:t>
            </a:r>
          </a:p>
        </p:txBody>
      </p:sp>
      <p:sp>
        <p:nvSpPr>
          <p:cNvPr id="51" name="Yes, Seven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/>
            </a:pPr>
            <a:r>
              <a:t>Yes, Seven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Depends on function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We usually learn about axodendritic ones 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Easiest to think about them I guess</a:t>
            </a:r>
          </a:p>
        </p:txBody>
      </p:sp>
      <p:pic>
        <p:nvPicPr>
          <p:cNvPr id="52" name="Untitled-Scanned-01" descr="Untitled-Scanned-01"/>
          <p:cNvPicPr>
            <a:picLocks noChangeAspect="1"/>
          </p:cNvPicPr>
          <p:nvPr/>
        </p:nvPicPr>
        <p:blipFill>
          <a:blip r:embed="rId2">
            <a:extLst/>
          </a:blip>
          <a:srcRect l="10864" t="0" r="10864" b="0"/>
          <a:stretch>
            <a:fillRect/>
          </a:stretch>
        </p:blipFill>
        <p:spPr>
          <a:xfrm>
            <a:off x="12344400" y="3200400"/>
            <a:ext cx="8077201" cy="9061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1" grpId="2"/>
      <p:bldP build="whole" bldLvl="1" animBg="1" rev="0" advAuto="0" spid="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he Seven Steps in Neurotransmission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The Seven Steps in Neurotransmission</a:t>
            </a:r>
          </a:p>
        </p:txBody>
      </p:sp>
      <p:sp>
        <p:nvSpPr>
          <p:cNvPr id="55" name="Synthesi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Synthesis</a:t>
            </a:r>
          </a:p>
          <a:p>
            <a:pPr>
              <a:buChar char="•"/>
            </a:pPr>
            <a:r>
              <a:t>Storage</a:t>
            </a:r>
          </a:p>
          <a:p>
            <a:pPr>
              <a:buChar char="•"/>
            </a:pPr>
            <a:r>
              <a:t>Release</a:t>
            </a:r>
          </a:p>
          <a:p>
            <a:pPr>
              <a:buChar char="•"/>
            </a:pPr>
            <a:r>
              <a:t>Receptor interaction</a:t>
            </a:r>
          </a:p>
          <a:p>
            <a:pPr>
              <a:buChar char="•"/>
            </a:pPr>
            <a:r>
              <a:t>Inactivation</a:t>
            </a:r>
          </a:p>
          <a:p>
            <a:pPr>
              <a:buChar char="•"/>
            </a:pPr>
            <a:r>
              <a:t>Reuptake</a:t>
            </a:r>
          </a:p>
          <a:p>
            <a:pPr>
              <a:buChar char="•"/>
            </a:pPr>
            <a:r>
              <a:t>Degradation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e Neurotransmitter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Neurotransmitters</a:t>
            </a:r>
          </a:p>
        </p:txBody>
      </p:sp>
      <p:sp>
        <p:nvSpPr>
          <p:cNvPr id="58" name="Basically, five conditions must be met before we call something a neurotransmitter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</a:pPr>
            <a:r>
              <a:t>Basically, five conditions must be met before we call something a neurotransmitter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/>
            </a:pPr>
            <a:r>
              <a:t>Present in terminal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/>
            </a:pPr>
            <a:r>
              <a:t>Released on firing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/>
            </a:pPr>
            <a:r>
              <a:t>Placing substance on organ or another neuron emulates firing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/>
            </a:pPr>
            <a:r>
              <a:t>Uptake for inactivation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/>
            </a:pPr>
            <a:r>
              <a:t>Inactivation blocks stimulation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he Neurotransmitter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Neurotransmitters</a:t>
            </a:r>
          </a:p>
        </p:txBody>
      </p:sp>
      <p:sp>
        <p:nvSpPr>
          <p:cNvPr id="61" name="Acetylcholine (Ach)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</a:pPr>
            <a:r>
              <a:t>Acetylcholine (Ach)</a:t>
            </a:r>
          </a:p>
          <a:p>
            <a:pPr>
              <a:lnSpc>
                <a:spcPct val="90000"/>
              </a:lnSpc>
              <a:buChar char="•"/>
            </a:pPr>
            <a:r>
              <a:t>Monoamines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/>
            </a:pPr>
            <a:r>
              <a:t>Catecholamines</a:t>
            </a:r>
          </a:p>
          <a:p>
            <a:pPr lvl="2" marL="1371600" indent="-457200">
              <a:lnSpc>
                <a:spcPct val="90000"/>
              </a:lnSpc>
              <a:spcBef>
                <a:spcPts val="0"/>
              </a:spcBef>
              <a:defRPr sz="4800"/>
            </a:pPr>
            <a:r>
              <a:t>Norepinephrine (NE)</a:t>
            </a:r>
          </a:p>
          <a:p>
            <a:pPr lvl="2" marL="1371600" indent="-457200">
              <a:lnSpc>
                <a:spcPct val="90000"/>
              </a:lnSpc>
              <a:spcBef>
                <a:spcPts val="0"/>
              </a:spcBef>
              <a:defRPr sz="4800"/>
            </a:pPr>
            <a:r>
              <a:t>Epinephrine (E)</a:t>
            </a:r>
          </a:p>
          <a:p>
            <a:pPr lvl="2" marL="1371600" indent="-457200">
              <a:lnSpc>
                <a:spcPct val="90000"/>
              </a:lnSpc>
              <a:spcBef>
                <a:spcPts val="0"/>
              </a:spcBef>
              <a:defRPr sz="4800"/>
            </a:pPr>
            <a:r>
              <a:t>Dopamine (DA)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/>
            </a:pPr>
            <a:r>
              <a:t>Indoleamine</a:t>
            </a:r>
          </a:p>
          <a:p>
            <a:pPr lvl="2" marL="1371600" indent="-457200">
              <a:lnSpc>
                <a:spcPct val="90000"/>
              </a:lnSpc>
              <a:spcBef>
                <a:spcPts val="0"/>
              </a:spcBef>
              <a:defRPr sz="4800"/>
            </a:pPr>
            <a:r>
              <a:t>Seretonin (5-Ht)</a:t>
            </a:r>
          </a:p>
          <a:p>
            <a:pPr lvl="1" marL="1028700" indent="-571500">
              <a:lnSpc>
                <a:spcPct val="90000"/>
              </a:lnSpc>
              <a:spcBef>
                <a:spcPts val="0"/>
              </a:spcBef>
              <a:defRPr sz="5600"/>
            </a:pPr>
            <a:r>
              <a:t>Others</a:t>
            </a:r>
          </a:p>
          <a:p>
            <a:pPr lvl="2" marL="1371600" indent="-457200">
              <a:lnSpc>
                <a:spcPct val="90000"/>
              </a:lnSpc>
              <a:spcBef>
                <a:spcPts val="0"/>
              </a:spcBef>
              <a:defRPr sz="4800"/>
            </a:pPr>
            <a:r>
              <a:t>Histamine (H)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ore neurotransmitter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More neurotransmitters</a:t>
            </a:r>
          </a:p>
        </p:txBody>
      </p:sp>
      <p:sp>
        <p:nvSpPr>
          <p:cNvPr id="64" name="Amino Acid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Amino Acids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Glutamate  (universally excitatory)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GABA (universally inhibitory)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Glycine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Proline</a:t>
            </a:r>
          </a:p>
          <a:p>
            <a:pPr>
              <a:buChar char="•"/>
            </a:pPr>
            <a:r>
              <a:t>Peptides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Substance 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inally….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Finally….</a:t>
            </a:r>
          </a:p>
        </p:txBody>
      </p:sp>
      <p:sp>
        <p:nvSpPr>
          <p:cNvPr id="67" name="Morphine like substance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Morphine like substances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Endorphins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Enkephalins</a:t>
            </a:r>
          </a:p>
          <a:p>
            <a:pPr>
              <a:buChar char="•"/>
            </a:pPr>
            <a:r>
              <a:t>Other peptides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Insulin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Prolactin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HGH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Vasopressin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eptor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Receptors</a:t>
            </a:r>
          </a:p>
        </p:txBody>
      </p:sp>
      <p:sp>
        <p:nvSpPr>
          <p:cNvPr id="72" name="Transmitters bind to receptor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Transmitters bind to receptors</a:t>
            </a:r>
          </a:p>
          <a:p>
            <a:pPr>
              <a:buChar char="•"/>
            </a:pPr>
            <a:r>
              <a:t>Sort of like a lock and a key</a:t>
            </a:r>
          </a:p>
          <a:p>
            <a:pPr>
              <a:buChar char="•"/>
            </a:pPr>
            <a:r>
              <a:t>Binding site</a:t>
            </a:r>
          </a:p>
          <a:p>
            <a:pPr>
              <a:buChar char="•"/>
            </a:pPr>
            <a:r>
              <a:t>Ion channel</a:t>
            </a:r>
          </a:p>
          <a:p>
            <a:pPr>
              <a:buChar char="•"/>
            </a:pPr>
            <a:r>
              <a:t>One neuron (usually) has only one type of receptor, well the majority anyway</a:t>
            </a:r>
          </a:p>
          <a:p>
            <a:pPr>
              <a:buChar char="•"/>
            </a:pPr>
            <a:r>
              <a:t>Great place for drug interaction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lectrical Synapse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Electrical Synapses</a:t>
            </a:r>
          </a:p>
        </p:txBody>
      </p:sp>
      <p:sp>
        <p:nvSpPr>
          <p:cNvPr id="75" name="Only 2.5 nm apart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Only 2.5 nm apart</a:t>
            </a:r>
          </a:p>
          <a:p>
            <a:pPr>
              <a:buChar char="•"/>
            </a:pPr>
            <a:r>
              <a:t>Allows flow of ions from one neuron to another</a:t>
            </a:r>
          </a:p>
          <a:p>
            <a:pPr>
              <a:buChar char="•"/>
            </a:pPr>
            <a:r>
              <a:t>Bi directional</a:t>
            </a:r>
          </a:p>
          <a:p>
            <a:pPr>
              <a:buChar char="•"/>
            </a:pPr>
            <a:r>
              <a:t>Used when you need very fast reaction, say for defensive beahviour, that sort of thing</a:t>
            </a:r>
          </a:p>
          <a:p>
            <a:pPr>
              <a:buChar char="•"/>
            </a:pPr>
            <a:r>
              <a:t>No receptor or binding site, but a connexon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1651000"/>
            <a:ext cx="14782800" cy="1038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ochemical Activity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Biochemical Activity</a:t>
            </a:r>
          </a:p>
        </p:txBody>
      </p:sp>
      <p:sp>
        <p:nvSpPr>
          <p:cNvPr id="24" name="Otto Loewi did a cool experiment in 1921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</a:pPr>
            <a:r>
              <a:t>Otto Loewi did a cool experiment in 1921</a:t>
            </a:r>
          </a:p>
          <a:p>
            <a:pPr>
              <a:lnSpc>
                <a:spcPct val="90000"/>
              </a:lnSpc>
              <a:buChar char="•"/>
            </a:pPr>
            <a:r>
              <a:t>Simulated the vagus nerve is a frog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s heart</a:t>
            </a:r>
          </a:p>
          <a:p>
            <a:pPr>
              <a:lnSpc>
                <a:spcPct val="90000"/>
              </a:lnSpc>
              <a:buChar char="•"/>
            </a:pPr>
            <a:r>
              <a:t>Slowed the heart down</a:t>
            </a:r>
          </a:p>
          <a:p>
            <a:pPr>
              <a:lnSpc>
                <a:spcPct val="90000"/>
              </a:lnSpc>
              <a:buChar char="•"/>
            </a:pPr>
            <a:r>
              <a:t>Washed heart with solution, collected solution</a:t>
            </a:r>
          </a:p>
          <a:p>
            <a:pPr>
              <a:lnSpc>
                <a:spcPct val="90000"/>
              </a:lnSpc>
              <a:buChar char="•"/>
            </a:pPr>
            <a:r>
              <a:t>Poured solution on a second heart</a:t>
            </a:r>
          </a:p>
          <a:p>
            <a:pPr>
              <a:lnSpc>
                <a:spcPct val="90000"/>
              </a:lnSpc>
              <a:buChar char="•"/>
            </a:pPr>
            <a:r>
              <a:t>It slowed!!!!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ynapses, neurotransmitters, learning and memory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9536">
              <a:defRPr sz="6768"/>
            </a:lvl1pPr>
          </a:lstStyle>
          <a:p>
            <a:pPr/>
            <a:r>
              <a:t>Synapses, neurotransmitters, learning and memory</a:t>
            </a:r>
          </a:p>
        </p:txBody>
      </p:sp>
      <p:sp>
        <p:nvSpPr>
          <p:cNvPr id="84" name="The Hebbian synapse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The Hebbian synapse</a:t>
            </a:r>
          </a:p>
          <a:p>
            <a:pPr>
              <a:buChar char="•"/>
            </a:pPr>
            <a:r>
              <a:t>When an axon of cell A is near enough to excite cell B and repeatedly or persistently takes part in firing it, some growth process or metabolic change takes place in one or both cells such that A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s efficiency as one of the cells firing B, is increased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Habituation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Habituation</a:t>
            </a:r>
          </a:p>
        </p:txBody>
      </p:sp>
      <p:sp>
        <p:nvSpPr>
          <p:cNvPr id="87" name="Decrease in the strength of a response after repeated presentation of a discreet stimulu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Decrease in the strength of a response after repeated presentation of a discreet stimulus</a:t>
            </a:r>
          </a:p>
          <a:p>
            <a:pPr>
              <a:buChar char="•"/>
            </a:pPr>
            <a:r>
              <a:t>Getting used to it, sort of</a:t>
            </a:r>
          </a:p>
          <a:p>
            <a:pPr>
              <a:buChar char="•"/>
            </a:pPr>
            <a:r>
              <a:t>NOT sensory adaptation or simply fatigue</a:t>
            </a:r>
          </a:p>
          <a:p>
            <a:pPr>
              <a:buChar char="•"/>
            </a:pPr>
            <a:r>
              <a:t>Stimulus specific</a:t>
            </a:r>
          </a:p>
          <a:p>
            <a:pPr>
              <a:buChar char="•"/>
            </a:pPr>
            <a:r>
              <a:t>Orienting response</a:t>
            </a:r>
          </a:p>
          <a:p>
            <a:pPr>
              <a:buChar char="•"/>
            </a:pPr>
            <a:r>
              <a:t>Startle response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he rule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rules</a:t>
            </a:r>
          </a:p>
        </p:txBody>
      </p:sp>
      <p:sp>
        <p:nvSpPr>
          <p:cNvPr id="90" name="Thompson and Spencer (1966)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</a:pPr>
            <a:r>
              <a:t>Thompson and Spencer (1966)</a:t>
            </a:r>
          </a:p>
          <a:p>
            <a:pPr>
              <a:lnSpc>
                <a:spcPct val="90000"/>
              </a:lnSpc>
              <a:buChar char="•"/>
            </a:pPr>
            <a:r>
              <a:t>Gradual with time</a:t>
            </a:r>
          </a:p>
          <a:p>
            <a:pPr>
              <a:lnSpc>
                <a:spcPct val="90000"/>
              </a:lnSpc>
              <a:buChar char="•"/>
            </a:pPr>
            <a:r>
              <a:t>Withhold stimulus and response will reoccur</a:t>
            </a:r>
          </a:p>
          <a:p>
            <a:pPr>
              <a:lnSpc>
                <a:spcPct val="90000"/>
              </a:lnSpc>
              <a:buChar char="•"/>
            </a:pPr>
            <a:r>
              <a:t>Savings</a:t>
            </a:r>
          </a:p>
          <a:p>
            <a:pPr>
              <a:lnSpc>
                <a:spcPct val="90000"/>
              </a:lnSpc>
              <a:buChar char="•"/>
            </a:pPr>
            <a:r>
              <a:t>Intensity</a:t>
            </a:r>
          </a:p>
          <a:p>
            <a:pPr>
              <a:lnSpc>
                <a:spcPct val="90000"/>
              </a:lnSpc>
              <a:buChar char="•"/>
            </a:pPr>
            <a:r>
              <a:t>Overlearning</a:t>
            </a:r>
          </a:p>
          <a:p>
            <a:pPr>
              <a:lnSpc>
                <a:spcPct val="90000"/>
              </a:lnSpc>
              <a:buChar char="•"/>
            </a:pPr>
            <a:r>
              <a:t>Stimulus generalization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okin’ aplysisa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Pokin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 aplysisa</a:t>
            </a:r>
          </a:p>
        </p:txBody>
      </p:sp>
      <p:sp>
        <p:nvSpPr>
          <p:cNvPr id="93" name="Kendel et al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/>
            </a:pPr>
            <a:r>
              <a:t>Kendel et al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Gill withdrawal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Sensory -&gt; motor pretty much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Less transmitter released into synapses!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Decrease in Ca current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Similar results in cats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Because of its generality, habituation is often thought of as the universal learning paradigm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TP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LTP</a:t>
            </a:r>
          </a:p>
        </p:txBody>
      </p:sp>
      <p:sp>
        <p:nvSpPr>
          <p:cNvPr id="96" name="Long Term potentiation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Long Term potentiation</a:t>
            </a:r>
          </a:p>
          <a:p>
            <a:pPr>
              <a:buChar char="•"/>
            </a:pPr>
            <a:r>
              <a:t>NMDA (a neuromodulator) basically allows LTP to happen</a:t>
            </a:r>
          </a:p>
          <a:p>
            <a:pPr>
              <a:buChar char="•"/>
            </a:pPr>
            <a:r>
              <a:t>Block NMDA, block LTP</a:t>
            </a:r>
          </a:p>
          <a:p>
            <a:pPr>
              <a:buChar char="•"/>
            </a:pPr>
            <a:r>
              <a:t>Block LTP, block learning in say a Morris water maze</a:t>
            </a:r>
          </a:p>
          <a:p>
            <a:pPr>
              <a:buChar char="•"/>
            </a:pPr>
            <a:r>
              <a:t>But…..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Deb Saucier….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creenshot 2018-10-24 08.33.13.png" descr="Screenshot 2018-10-24 08.33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5709" y="4253236"/>
            <a:ext cx="7144109" cy="8275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creenshot 2018-10-24 08.34.24.png" descr="Screenshot 2018-10-24 08.34.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73726" y="3738044"/>
            <a:ext cx="12776573" cy="890896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Nottebohm and Birdsong"/>
          <p:cNvSpPr txBox="1"/>
          <p:nvPr/>
        </p:nvSpPr>
        <p:spPr>
          <a:xfrm>
            <a:off x="5009508" y="1724554"/>
            <a:ext cx="13273792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7200"/>
            </a:lvl1pPr>
          </a:lstStyle>
          <a:p>
            <a:pPr/>
            <a:r>
              <a:t>Nottebohm and Birdsong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arnea and Nottebohm (1994)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Barnea and Nottebohm (1994)</a:t>
            </a:r>
          </a:p>
        </p:txBody>
      </p:sp>
      <p:sp>
        <p:nvSpPr>
          <p:cNvPr id="103" name="Chickadees store in the fall and winter, lessen off in the spring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300"/>
              </a:spcBef>
              <a:buChar char="•"/>
              <a:defRPr sz="5600"/>
            </a:pPr>
            <a:r>
              <a:t>Chickadees store in the fall and winter, lessen off in the spring</a:t>
            </a:r>
          </a:p>
          <a:p>
            <a:pPr>
              <a:spcBef>
                <a:spcPts val="1300"/>
              </a:spcBef>
              <a:buChar char="•"/>
              <a:defRPr sz="5600"/>
            </a:pPr>
            <a:r>
              <a:t>HP seems to shrink and grow!!</a:t>
            </a:r>
          </a:p>
        </p:txBody>
      </p:sp>
      <p:pic>
        <p:nvPicPr>
          <p:cNvPr id="104" name="barnea.tiff" descr="barnea.tiff"/>
          <p:cNvPicPr>
            <a:picLocks noChangeAspect="1"/>
          </p:cNvPicPr>
          <p:nvPr/>
        </p:nvPicPr>
        <p:blipFill>
          <a:blip r:embed="rId2">
            <a:extLst/>
          </a:blip>
          <a:srcRect l="770" t="0" r="770" b="0"/>
          <a:stretch>
            <a:fillRect/>
          </a:stretch>
        </p:blipFill>
        <p:spPr>
          <a:xfrm>
            <a:off x="12344399" y="3200400"/>
            <a:ext cx="8077201" cy="9061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n conclusion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 conclusion</a:t>
            </a:r>
          </a:p>
        </p:txBody>
      </p:sp>
      <p:sp>
        <p:nvSpPr>
          <p:cNvPr id="107" name="Much of the interesting activity in the nervous system takes place at the synapse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Much of the interesting activity in the nervous system takes place at the synapse</a:t>
            </a:r>
          </a:p>
          <a:p>
            <a:pPr>
              <a:buChar char="•"/>
            </a:pPr>
            <a:r>
              <a:t>This is where the electrical goes chemical</a:t>
            </a:r>
          </a:p>
          <a:p>
            <a:pPr>
              <a:buChar char="•"/>
            </a:pPr>
            <a:r>
              <a:t>This is where learning MAY be happening</a:t>
            </a:r>
          </a:p>
          <a:p>
            <a:pPr>
              <a:buChar char="•"/>
            </a:pPr>
            <a:r>
              <a:t>There is still much to learn</a:t>
            </a:r>
          </a:p>
          <a:p>
            <a:pPr>
              <a:buChar char="•"/>
            </a:pPr>
            <a:r>
              <a:t>Every mall in Athens has a store called </a:t>
            </a:r>
            <a:r>
              <a:rPr>
                <a:latin typeface="Arial"/>
                <a:ea typeface="Arial"/>
                <a:cs typeface="Arial"/>
                <a:sym typeface="Arial"/>
              </a:rPr>
              <a:t>‘</a:t>
            </a:r>
            <a:r>
              <a:t>The Synapse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0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oewi and his frog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Loewi and his frogs</a:t>
            </a:r>
          </a:p>
        </p:txBody>
      </p:sp>
      <p:sp>
        <p:nvSpPr>
          <p:cNvPr id="27" name="Called the substance vagusstoff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Called the substance vagusstoff</a:t>
            </a:r>
          </a:p>
          <a:p>
            <a:pPr>
              <a:buChar char="•"/>
            </a:pPr>
            <a:r>
              <a:t>Acetylcholine</a:t>
            </a:r>
          </a:p>
          <a:p>
            <a:pPr>
              <a:buChar char="•"/>
            </a:pPr>
            <a:r>
              <a:t>Later stimulated heart rate, similar method</a:t>
            </a:r>
          </a:p>
          <a:p>
            <a:pPr>
              <a:buChar char="•"/>
            </a:pPr>
            <a:r>
              <a:t>Ended up with a sped up heart</a:t>
            </a:r>
          </a:p>
          <a:p>
            <a:pPr>
              <a:buChar char="•"/>
            </a:pPr>
            <a:r>
              <a:t>Epinephrine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 Synapse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Synapse</a:t>
            </a:r>
          </a:p>
        </p:txBody>
      </p:sp>
      <p:sp>
        <p:nvSpPr>
          <p:cNvPr id="30" name="Gap between the axon and the dendrite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Gap between the axon and the dendrite</a:t>
            </a:r>
          </a:p>
          <a:p>
            <a:pPr>
              <a:buChar char="•"/>
            </a:pPr>
            <a:r>
              <a:t>About 20 – 40 nm</a:t>
            </a:r>
          </a:p>
          <a:p>
            <a:pPr>
              <a:buChar char="•"/>
            </a:pPr>
            <a:r>
              <a:t>Neurotransmitters are released across this gap</a:t>
            </a:r>
          </a:p>
          <a:p>
            <a:pPr>
              <a:buChar char="•"/>
            </a:pPr>
            <a:r>
              <a:t>Sometimes, if all of the transmitter isn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t absorbed it is taken back up, this is known as reuptake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ols, Vesicles and Pores"/>
          <p:cNvSpPr txBox="1"/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Pools, Vesicles and Pores</a:t>
            </a:r>
          </a:p>
        </p:txBody>
      </p:sp>
      <p:sp>
        <p:nvSpPr>
          <p:cNvPr id="33" name="Three pools of neurotransmitter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Three pools of neurotransmitters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Ready releasable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Recycling 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Reserve</a:t>
            </a:r>
          </a:p>
          <a:p>
            <a:pPr>
              <a:buChar char="•"/>
            </a:pPr>
            <a:r>
              <a:t>Fusion pore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SNARE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Full collapse fusion</a:t>
            </a:r>
          </a:p>
          <a:p>
            <a:pPr lvl="1" marL="1028700" indent="-571500">
              <a:spcBef>
                <a:spcPts val="0"/>
              </a:spcBef>
              <a:defRPr sz="5600"/>
            </a:pPr>
            <a:r>
              <a:t>Kiss and run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0px-Exocytosis-machinery.jpg" descr="360px-Exocytosis-machiner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2449" y="4635408"/>
            <a:ext cx="11439102" cy="7753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46" y="775657"/>
            <a:ext cx="11429908" cy="12164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5953" y="1539239"/>
            <a:ext cx="16234609" cy="944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ynapse" descr="synaps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50" y="377825"/>
            <a:ext cx="8353425" cy="8277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synapse" descr="synaps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809625"/>
            <a:ext cx="8639175" cy="592772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here is lots of variation in synapses…"/>
          <p:cNvSpPr txBox="1"/>
          <p:nvPr/>
        </p:nvSpPr>
        <p:spPr>
          <a:xfrm>
            <a:off x="3838575" y="9017000"/>
            <a:ext cx="16436975" cy="31150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marL="685800" indent="-685800" defTabSz="914400">
              <a:spcBef>
                <a:spcPts val="1300"/>
              </a:spcBef>
              <a:buSzPct val="100000"/>
              <a:buFont typeface="Arial"/>
              <a:buChar char="•"/>
              <a:defRPr sz="5600"/>
            </a:pPr>
            <a:r>
              <a:t>There is lots of variation in synapses</a:t>
            </a:r>
          </a:p>
          <a:p>
            <a:pPr marL="685800" indent="-685800" defTabSz="914400">
              <a:spcBef>
                <a:spcPts val="1300"/>
              </a:spcBef>
              <a:buSzPct val="100000"/>
              <a:buFont typeface="Arial"/>
              <a:buChar char="•"/>
              <a:defRPr sz="5600"/>
            </a:pPr>
            <a:r>
              <a:t>Some are excitatory (Type I) </a:t>
            </a:r>
          </a:p>
          <a:p>
            <a:pPr marL="685800" indent="-685800" defTabSz="914400">
              <a:spcBef>
                <a:spcPts val="1300"/>
              </a:spcBef>
              <a:buSzPct val="100000"/>
              <a:buFont typeface="Arial"/>
              <a:buChar char="•"/>
              <a:defRPr sz="5600"/>
            </a:pPr>
            <a:r>
              <a:t>Some are inhibitory (Type II)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